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  <p:sldMasterId id="2147483651" r:id="rId2"/>
    <p:sldMasterId id="2147483673" r:id="rId3"/>
  </p:sldMasterIdLst>
  <p:notesMasterIdLst>
    <p:notesMasterId r:id="rId20"/>
  </p:notesMasterIdLst>
  <p:handoutMasterIdLst>
    <p:handoutMasterId r:id="rId21"/>
  </p:handoutMasterIdLst>
  <p:sldIdLst>
    <p:sldId id="349" r:id="rId4"/>
    <p:sldId id="379" r:id="rId5"/>
    <p:sldId id="396" r:id="rId6"/>
    <p:sldId id="397" r:id="rId7"/>
    <p:sldId id="383" r:id="rId8"/>
    <p:sldId id="394" r:id="rId9"/>
    <p:sldId id="398" r:id="rId10"/>
    <p:sldId id="399" r:id="rId11"/>
    <p:sldId id="400" r:id="rId12"/>
    <p:sldId id="401" r:id="rId13"/>
    <p:sldId id="402" r:id="rId14"/>
    <p:sldId id="403" r:id="rId15"/>
    <p:sldId id="405" r:id="rId16"/>
    <p:sldId id="406" r:id="rId17"/>
    <p:sldId id="404" r:id="rId18"/>
    <p:sldId id="34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D9DE94AA-048C-4BFB-8E91-B4B7F5FA946A}">
          <p14:sldIdLst>
            <p14:sldId id="349"/>
            <p14:sldId id="379"/>
            <p14:sldId id="396"/>
            <p14:sldId id="397"/>
            <p14:sldId id="383"/>
            <p14:sldId id="394"/>
            <p14:sldId id="398"/>
            <p14:sldId id="399"/>
            <p14:sldId id="400"/>
            <p14:sldId id="401"/>
            <p14:sldId id="402"/>
            <p14:sldId id="403"/>
            <p14:sldId id="405"/>
            <p14:sldId id="406"/>
            <p14:sldId id="404"/>
            <p14:sldId id="34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22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D0A6"/>
    <a:srgbClr val="B9D53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 showGuides="1">
      <p:cViewPr>
        <p:scale>
          <a:sx n="64" d="100"/>
          <a:sy n="64" d="100"/>
        </p:scale>
        <p:origin x="-82" y="-566"/>
      </p:cViewPr>
      <p:guideLst>
        <p:guide orient="horz" pos="222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xmlns="" id="{8DC0F135-DB82-41F2-831C-D43343753A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xmlns="" id="{0CD699C0-2A3B-4AA2-BBA7-DB9A4D7B96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39788-DD21-4A16-894D-7BC92B186758}" type="datetimeFigureOut">
              <a:rPr lang="zh-TW" altLang="en-US" smtClean="0"/>
              <a:t>2023/5/16 Tuesday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xmlns="" id="{9B7105FE-ED26-4C52-A977-8E8A75EBCD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0729B2EF-7A1F-4715-A04C-6DF56C5E5E9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3844C-E0F5-4E8F-B16A-2584C198809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2080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t>5/16/2023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67499AE9-B947-4BBB-8841-0A3157924E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17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xmlns="" id="{BFB2B003-E20E-4B02-959A-7AF4359EF2B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57" y="0"/>
            <a:ext cx="12192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xmlns="" id="{ED9A01BC-65FF-4916-8B0C-1E75DAC7735A}"/>
              </a:ext>
            </a:extLst>
          </p:cNvPr>
          <p:cNvSpPr txBox="1"/>
          <p:nvPr userDrawn="1"/>
        </p:nvSpPr>
        <p:spPr>
          <a:xfrm>
            <a:off x="0" y="6488668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65000"/>
                  </a:schemeClr>
                </a:solidFill>
              </a:rPr>
              <a:t>嶺東科技大學 應用外語系</a:t>
            </a:r>
          </a:p>
        </p:txBody>
      </p:sp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xmlns="" id="{BEF07BA4-2968-452E-B1E6-4340D4D990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57" y="1"/>
            <a:ext cx="12192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xmlns="" id="{88103F44-9C7A-4C82-856D-7D92E3165067}"/>
              </a:ext>
            </a:extLst>
          </p:cNvPr>
          <p:cNvSpPr txBox="1"/>
          <p:nvPr userDrawn="1"/>
        </p:nvSpPr>
        <p:spPr>
          <a:xfrm>
            <a:off x="10547165" y="6611089"/>
            <a:ext cx="16273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000" b="1" dirty="0">
                <a:solidFill>
                  <a:schemeClr val="bg1">
                    <a:lumMod val="50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嶺東科技大學 應用外語系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98FA4159-D681-4C02-877E-F16750251F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649" y="6657046"/>
            <a:ext cx="163502" cy="154305"/>
          </a:xfrm>
          <a:prstGeom prst="rect">
            <a:avLst/>
          </a:prstGeom>
        </p:spPr>
      </p:pic>
      <p:sp>
        <p:nvSpPr>
          <p:cNvPr id="7" name="標題 6">
            <a:extLst>
              <a:ext uri="{FF2B5EF4-FFF2-40B4-BE49-F238E27FC236}">
                <a16:creationId xmlns:a16="http://schemas.microsoft.com/office/drawing/2014/main" xmlns="" id="{BE6F1988-6DE8-46CB-8BFC-ADAF5C520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30" y="110971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16DCE23B-3D7E-48F0-8F15-B6F99D2E2535}"/>
              </a:ext>
            </a:extLst>
          </p:cNvPr>
          <p:cNvSpPr txBox="1"/>
          <p:nvPr userDrawn="1"/>
        </p:nvSpPr>
        <p:spPr>
          <a:xfrm>
            <a:off x="14260" y="6534352"/>
            <a:ext cx="6551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5968E4-915F-4F87-9F54-3489F2961351}" type="slidenum">
              <a:rPr lang="zh-TW" altLang="en-US" sz="1200" smtClean="0"/>
              <a:t>‹#›</a:t>
            </a:fld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713559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93" r:id="rId2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3B4C724-0776-4328-8F0A-B72DA1579537}"/>
              </a:ext>
            </a:extLst>
          </p:cNvPr>
          <p:cNvSpPr txBox="1"/>
          <p:nvPr/>
        </p:nvSpPr>
        <p:spPr>
          <a:xfrm>
            <a:off x="1" y="5103674"/>
            <a:ext cx="12191999" cy="175432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  嶺東科技大學  應用外語系應用英語組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/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指定項目甄試  </a:t>
            </a:r>
            <a:endParaRPr lang="ko-KR" altLang="en-US" sz="5400" b="1" dirty="0">
              <a:solidFill>
                <a:schemeClr val="bg1"/>
              </a:solidFill>
              <a:highlight>
                <a:srgbClr val="FF0000"/>
              </a:highlight>
              <a:latin typeface="微軟正黑體" panose="020B0604030504040204" pitchFamily="34" charset="-120"/>
              <a:cs typeface="Arial" pitchFamily="34" charset="0"/>
            </a:endParaRPr>
          </a:p>
        </p:txBody>
      </p:sp>
      <p:pic>
        <p:nvPicPr>
          <p:cNvPr id="1026" name="Picture 2" descr="C:\Users\user\Desktop\messageImage_16221855347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1"/>
            <a:ext cx="6041567" cy="518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messageImage_16221856780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70" y="0"/>
            <a:ext cx="6150430" cy="5103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487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0C455B2A-3D1B-4F98-ACA5-C72C064015F6}"/>
              </a:ext>
            </a:extLst>
          </p:cNvPr>
          <p:cNvGrpSpPr/>
          <p:nvPr/>
        </p:nvGrpSpPr>
        <p:grpSpPr>
          <a:xfrm>
            <a:off x="0" y="2817886"/>
            <a:ext cx="12192002" cy="1222228"/>
            <a:chOff x="6665541" y="2749602"/>
            <a:chExt cx="4633148" cy="1222228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5CF5BDA4-10C7-46A6-AC30-523A3FC438AC}"/>
                </a:ext>
              </a:extLst>
            </p:cNvPr>
            <p:cNvSpPr txBox="1"/>
            <p:nvPr/>
          </p:nvSpPr>
          <p:spPr>
            <a:xfrm>
              <a:off x="6665542" y="2749602"/>
              <a:ext cx="4633147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TW" altLang="en-US" sz="4800" b="1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itchFamily="34" charset="0"/>
                </a:rPr>
                <a:t>嶺東科大應用外語系 歡迎您</a:t>
              </a:r>
              <a:endParaRPr lang="ko-KR" altLang="en-US" sz="4800" b="1" dirty="0">
                <a:solidFill>
                  <a:srgbClr val="7030A0"/>
                </a:solidFill>
                <a:latin typeface="微軟正黑體" panose="020B0604030504040204" pitchFamily="34" charset="-120"/>
                <a:cs typeface="Arial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C062103B-F514-4BE9-B5B2-C13878D2FE7C}"/>
                </a:ext>
              </a:extLst>
            </p:cNvPr>
            <p:cNvSpPr txBox="1"/>
            <p:nvPr/>
          </p:nvSpPr>
          <p:spPr>
            <a:xfrm>
              <a:off x="6665541" y="3592174"/>
              <a:ext cx="4633147" cy="3796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867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itchFamily="34" charset="0"/>
                </a:rPr>
                <a:t>Department of A</a:t>
              </a:r>
              <a:r>
                <a:rPr lang="en-US" altLang="zh-TW" sz="1867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itchFamily="34" charset="0"/>
                </a:rPr>
                <a:t>pplied Foreign Languages</a:t>
              </a:r>
              <a:r>
                <a:rPr lang="en-US" altLang="ko-KR" sz="1867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pitchFamily="34" charset="0"/>
                </a:rPr>
                <a:t>, LTU</a:t>
              </a:r>
              <a:endParaRPr lang="ko-KR" altLang="en-US" sz="1867" dirty="0">
                <a:solidFill>
                  <a:srgbClr val="7030A0"/>
                </a:solidFill>
                <a:latin typeface="微軟正黑體" panose="020B0604030504040204" pitchFamily="34" charset="-12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4926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30" y="582579"/>
            <a:ext cx="11573197" cy="1223071"/>
          </a:xfrm>
        </p:spPr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指定項目甄試 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成績採計方式</a:t>
            </a:r>
            <a:endParaRPr lang="en-US" b="1" dirty="0">
              <a:solidFill>
                <a:schemeClr val="bg1"/>
              </a:solidFill>
              <a:highlight>
                <a:srgbClr val="FF0000"/>
              </a:highligh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A4A0DCB7-BAE9-4132-8E5C-E0DBACCA5C5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64606" y="2203154"/>
          <a:ext cx="2341494" cy="4228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7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7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002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59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02</a:t>
                      </a:r>
                      <a:endParaRPr lang="ko-KR" altLang="en-US" sz="3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97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備審資料</a:t>
                      </a:r>
                      <a:endParaRPr lang="en-US" altLang="zh-TW" sz="24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審查</a:t>
                      </a:r>
                      <a:endParaRPr lang="en-US" altLang="zh-TW" sz="24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cs typeface="Arial" pitchFamily="34" charset="0"/>
                        </a:rPr>
                        <a:t>（</a:t>
                      </a:r>
                      <a:r>
                        <a:rPr lang="zh-TW" altLang="zh-TW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專題實作及實習科目學習成果</a:t>
                      </a:r>
                      <a:r>
                        <a:rPr lang="zh-TW" altLang="en-US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cs typeface="Arial" pitchFamily="34" charset="0"/>
                        </a:rPr>
                        <a:t>）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23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0141"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en-US" altLang="zh-TW" sz="8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20</a:t>
                      </a:r>
                      <a:r>
                        <a:rPr lang="en-US" altLang="zh-TW" sz="4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%</a:t>
                      </a:r>
                      <a:endParaRPr lang="ko-KR" altLang="en-US" sz="8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497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29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4" name="Block Arc 14">
            <a:extLst>
              <a:ext uri="{FF2B5EF4-FFF2-40B4-BE49-F238E27FC236}">
                <a16:creationId xmlns:a16="http://schemas.microsoft.com/office/drawing/2014/main" xmlns="" id="{7620B76B-2251-4625-80C4-F2D0A66D1C2D}"/>
              </a:ext>
            </a:extLst>
          </p:cNvPr>
          <p:cNvSpPr>
            <a:spLocks noChangeAspect="1"/>
          </p:cNvSpPr>
          <p:nvPr/>
        </p:nvSpPr>
        <p:spPr>
          <a:xfrm rot="2700000">
            <a:off x="4821471" y="1741562"/>
            <a:ext cx="287972" cy="836332"/>
          </a:xfrm>
          <a:custGeom>
            <a:avLst/>
            <a:gdLst/>
            <a:ahLst/>
            <a:cxnLst/>
            <a:rect l="l" t="t" r="r" b="b"/>
            <a:pathLst>
              <a:path w="287972" h="836332">
                <a:moveTo>
                  <a:pt x="30729" y="55075"/>
                </a:moveTo>
                <a:cubicBezTo>
                  <a:pt x="42478" y="40106"/>
                  <a:pt x="57261" y="27376"/>
                  <a:pt x="74493" y="17880"/>
                </a:cubicBezTo>
                <a:cubicBezTo>
                  <a:pt x="97470" y="5219"/>
                  <a:pt x="122980" y="-693"/>
                  <a:pt x="148292" y="64"/>
                </a:cubicBezTo>
                <a:cubicBezTo>
                  <a:pt x="173603" y="822"/>
                  <a:pt x="198714" y="8247"/>
                  <a:pt x="220893" y="22259"/>
                </a:cubicBezTo>
                <a:cubicBezTo>
                  <a:pt x="261840" y="48130"/>
                  <a:pt x="286805" y="92672"/>
                  <a:pt x="287621" y="140576"/>
                </a:cubicBezTo>
                <a:lnTo>
                  <a:pt x="287972" y="140576"/>
                </a:lnTo>
                <a:lnTo>
                  <a:pt x="287972" y="752171"/>
                </a:lnTo>
                <a:lnTo>
                  <a:pt x="287091" y="752171"/>
                </a:lnTo>
                <a:cubicBezTo>
                  <a:pt x="287327" y="779980"/>
                  <a:pt x="272899" y="806109"/>
                  <a:pt x="248733" y="821844"/>
                </a:cubicBezTo>
                <a:cubicBezTo>
                  <a:pt x="221789" y="839389"/>
                  <a:pt x="187151" y="841125"/>
                  <a:pt x="158504" y="826368"/>
                </a:cubicBezTo>
                <a:cubicBezTo>
                  <a:pt x="134819" y="814168"/>
                  <a:pt x="118430" y="792350"/>
                  <a:pt x="116163" y="766892"/>
                </a:cubicBezTo>
                <a:lnTo>
                  <a:pt x="111480" y="734732"/>
                </a:lnTo>
                <a:lnTo>
                  <a:pt x="111480" y="300602"/>
                </a:lnTo>
                <a:cubicBezTo>
                  <a:pt x="111480" y="292074"/>
                  <a:pt x="114937" y="284352"/>
                  <a:pt x="120526" y="278763"/>
                </a:cubicBezTo>
                <a:cubicBezTo>
                  <a:pt x="126115" y="273174"/>
                  <a:pt x="133837" y="269717"/>
                  <a:pt x="142365" y="269717"/>
                </a:cubicBezTo>
                <a:cubicBezTo>
                  <a:pt x="159423" y="269717"/>
                  <a:pt x="173251" y="283545"/>
                  <a:pt x="173251" y="300602"/>
                </a:cubicBezTo>
                <a:lnTo>
                  <a:pt x="173251" y="751930"/>
                </a:lnTo>
                <a:cubicBezTo>
                  <a:pt x="173648" y="760601"/>
                  <a:pt x="179233" y="768379"/>
                  <a:pt x="187804" y="772291"/>
                </a:cubicBezTo>
                <a:cubicBezTo>
                  <a:pt x="196159" y="776105"/>
                  <a:pt x="206075" y="775650"/>
                  <a:pt x="213975" y="771093"/>
                </a:cubicBezTo>
                <a:cubicBezTo>
                  <a:pt x="221241" y="766901"/>
                  <a:pt x="225775" y="759840"/>
                  <a:pt x="226208" y="752171"/>
                </a:cubicBezTo>
                <a:lnTo>
                  <a:pt x="226201" y="752171"/>
                </a:lnTo>
                <a:lnTo>
                  <a:pt x="226201" y="148909"/>
                </a:lnTo>
                <a:lnTo>
                  <a:pt x="225816" y="148886"/>
                </a:lnTo>
                <a:cubicBezTo>
                  <a:pt x="227602" y="119067"/>
                  <a:pt x="213026" y="90638"/>
                  <a:pt x="187772" y="74682"/>
                </a:cubicBezTo>
                <a:cubicBezTo>
                  <a:pt x="162518" y="58727"/>
                  <a:pt x="130584" y="57771"/>
                  <a:pt x="104421" y="72189"/>
                </a:cubicBezTo>
                <a:cubicBezTo>
                  <a:pt x="78258" y="86606"/>
                  <a:pt x="62009" y="114114"/>
                  <a:pt x="62009" y="143986"/>
                </a:cubicBezTo>
                <a:lnTo>
                  <a:pt x="61771" y="143986"/>
                </a:lnTo>
                <a:lnTo>
                  <a:pt x="61771" y="393381"/>
                </a:lnTo>
                <a:lnTo>
                  <a:pt x="58623" y="371761"/>
                </a:lnTo>
                <a:lnTo>
                  <a:pt x="0" y="450367"/>
                </a:lnTo>
                <a:lnTo>
                  <a:pt x="0" y="132171"/>
                </a:lnTo>
                <a:lnTo>
                  <a:pt x="999" y="132171"/>
                </a:lnTo>
                <a:cubicBezTo>
                  <a:pt x="2830" y="103721"/>
                  <a:pt x="13525" y="76996"/>
                  <a:pt x="30729" y="550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85FBC33E-A5DA-4FA4-AB3B-2CED5FCC1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124066"/>
              </p:ext>
            </p:extLst>
          </p:nvPr>
        </p:nvGraphicFramePr>
        <p:xfrm>
          <a:off x="9474687" y="2244569"/>
          <a:ext cx="2341494" cy="42363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7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7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583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49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03</a:t>
                      </a:r>
                      <a:endParaRPr lang="ko-KR" altLang="en-US" sz="3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63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術科實作</a:t>
                      </a:r>
                      <a:endParaRPr lang="ko-KR" altLang="en-US" sz="24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77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712"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50</a:t>
                      </a:r>
                      <a:r>
                        <a:rPr lang="en-US" altLang="zh-TW" sz="4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%</a:t>
                      </a: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757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84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7" name="Block Arc 14">
            <a:extLst>
              <a:ext uri="{FF2B5EF4-FFF2-40B4-BE49-F238E27FC236}">
                <a16:creationId xmlns:a16="http://schemas.microsoft.com/office/drawing/2014/main" xmlns="" id="{B73798C3-FAF9-4211-AF96-1EE8121767AD}"/>
              </a:ext>
            </a:extLst>
          </p:cNvPr>
          <p:cNvSpPr>
            <a:spLocks noChangeAspect="1"/>
          </p:cNvSpPr>
          <p:nvPr/>
        </p:nvSpPr>
        <p:spPr>
          <a:xfrm rot="2700000">
            <a:off x="10501446" y="1647350"/>
            <a:ext cx="287972" cy="836332"/>
          </a:xfrm>
          <a:custGeom>
            <a:avLst/>
            <a:gdLst/>
            <a:ahLst/>
            <a:cxnLst/>
            <a:rect l="l" t="t" r="r" b="b"/>
            <a:pathLst>
              <a:path w="287972" h="836332">
                <a:moveTo>
                  <a:pt x="30729" y="55075"/>
                </a:moveTo>
                <a:cubicBezTo>
                  <a:pt x="42478" y="40106"/>
                  <a:pt x="57261" y="27376"/>
                  <a:pt x="74493" y="17880"/>
                </a:cubicBezTo>
                <a:cubicBezTo>
                  <a:pt x="97470" y="5219"/>
                  <a:pt x="122980" y="-693"/>
                  <a:pt x="148292" y="64"/>
                </a:cubicBezTo>
                <a:cubicBezTo>
                  <a:pt x="173603" y="822"/>
                  <a:pt x="198714" y="8247"/>
                  <a:pt x="220893" y="22259"/>
                </a:cubicBezTo>
                <a:cubicBezTo>
                  <a:pt x="261840" y="48130"/>
                  <a:pt x="286805" y="92672"/>
                  <a:pt x="287621" y="140576"/>
                </a:cubicBezTo>
                <a:lnTo>
                  <a:pt x="287972" y="140576"/>
                </a:lnTo>
                <a:lnTo>
                  <a:pt x="287972" y="752171"/>
                </a:lnTo>
                <a:lnTo>
                  <a:pt x="287091" y="752171"/>
                </a:lnTo>
                <a:cubicBezTo>
                  <a:pt x="287327" y="779980"/>
                  <a:pt x="272899" y="806109"/>
                  <a:pt x="248733" y="821844"/>
                </a:cubicBezTo>
                <a:cubicBezTo>
                  <a:pt x="221789" y="839389"/>
                  <a:pt x="187151" y="841125"/>
                  <a:pt x="158504" y="826368"/>
                </a:cubicBezTo>
                <a:cubicBezTo>
                  <a:pt x="134819" y="814168"/>
                  <a:pt x="118430" y="792350"/>
                  <a:pt x="116163" y="766892"/>
                </a:cubicBezTo>
                <a:lnTo>
                  <a:pt x="111480" y="734732"/>
                </a:lnTo>
                <a:lnTo>
                  <a:pt x="111480" y="300602"/>
                </a:lnTo>
                <a:cubicBezTo>
                  <a:pt x="111480" y="292074"/>
                  <a:pt x="114937" y="284352"/>
                  <a:pt x="120526" y="278763"/>
                </a:cubicBezTo>
                <a:cubicBezTo>
                  <a:pt x="126115" y="273174"/>
                  <a:pt x="133837" y="269717"/>
                  <a:pt x="142365" y="269717"/>
                </a:cubicBezTo>
                <a:cubicBezTo>
                  <a:pt x="159423" y="269717"/>
                  <a:pt x="173251" y="283545"/>
                  <a:pt x="173251" y="300602"/>
                </a:cubicBezTo>
                <a:lnTo>
                  <a:pt x="173251" y="751930"/>
                </a:lnTo>
                <a:cubicBezTo>
                  <a:pt x="173648" y="760601"/>
                  <a:pt x="179233" y="768379"/>
                  <a:pt x="187804" y="772291"/>
                </a:cubicBezTo>
                <a:cubicBezTo>
                  <a:pt x="196159" y="776105"/>
                  <a:pt x="206075" y="775650"/>
                  <a:pt x="213975" y="771093"/>
                </a:cubicBezTo>
                <a:cubicBezTo>
                  <a:pt x="221241" y="766901"/>
                  <a:pt x="225775" y="759840"/>
                  <a:pt x="226208" y="752171"/>
                </a:cubicBezTo>
                <a:lnTo>
                  <a:pt x="226201" y="752171"/>
                </a:lnTo>
                <a:lnTo>
                  <a:pt x="226201" y="148909"/>
                </a:lnTo>
                <a:lnTo>
                  <a:pt x="225816" y="148886"/>
                </a:lnTo>
                <a:cubicBezTo>
                  <a:pt x="227602" y="119067"/>
                  <a:pt x="213026" y="90638"/>
                  <a:pt x="187772" y="74682"/>
                </a:cubicBezTo>
                <a:cubicBezTo>
                  <a:pt x="162518" y="58727"/>
                  <a:pt x="130584" y="57771"/>
                  <a:pt x="104421" y="72189"/>
                </a:cubicBezTo>
                <a:cubicBezTo>
                  <a:pt x="78258" y="86606"/>
                  <a:pt x="62009" y="114114"/>
                  <a:pt x="62009" y="143986"/>
                </a:cubicBezTo>
                <a:lnTo>
                  <a:pt x="61771" y="143986"/>
                </a:lnTo>
                <a:lnTo>
                  <a:pt x="61771" y="393381"/>
                </a:lnTo>
                <a:lnTo>
                  <a:pt x="58623" y="371761"/>
                </a:lnTo>
                <a:lnTo>
                  <a:pt x="0" y="450367"/>
                </a:lnTo>
                <a:lnTo>
                  <a:pt x="0" y="132171"/>
                </a:lnTo>
                <a:lnTo>
                  <a:pt x="999" y="132171"/>
                </a:lnTo>
                <a:cubicBezTo>
                  <a:pt x="2830" y="103721"/>
                  <a:pt x="13525" y="76996"/>
                  <a:pt x="30729" y="550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8A152EBA-E90A-4420-B69E-94F1F78594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127339"/>
              </p:ext>
            </p:extLst>
          </p:nvPr>
        </p:nvGraphicFramePr>
        <p:xfrm>
          <a:off x="850550" y="2159728"/>
          <a:ext cx="2341494" cy="4305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7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7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39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581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01</a:t>
                      </a:r>
                      <a:endParaRPr lang="ko-KR" altLang="en-US" sz="3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40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26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統一入學</a:t>
                      </a:r>
                      <a:endParaRPr lang="en-US" altLang="zh-TW" sz="24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測驗成績</a:t>
                      </a:r>
                      <a:endParaRPr lang="ko-KR" altLang="en-US" sz="24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rgbClr val="76B1D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30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9001"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en-US" altLang="zh-TW" sz="88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10</a:t>
                      </a:r>
                      <a:r>
                        <a:rPr lang="en-US" altLang="zh-TW" sz="40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%</a:t>
                      </a:r>
                      <a:endParaRPr lang="ko-KR" altLang="en-US" sz="8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ko-KR" altLang="en-US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87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975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" name="Block Arc 14">
            <a:extLst>
              <a:ext uri="{FF2B5EF4-FFF2-40B4-BE49-F238E27FC236}">
                <a16:creationId xmlns:a16="http://schemas.microsoft.com/office/drawing/2014/main" xmlns="" id="{C23B292F-4DCF-40A2-A1EA-61AC98072081}"/>
              </a:ext>
            </a:extLst>
          </p:cNvPr>
          <p:cNvSpPr>
            <a:spLocks noChangeAspect="1"/>
          </p:cNvSpPr>
          <p:nvPr/>
        </p:nvSpPr>
        <p:spPr>
          <a:xfrm rot="2700000">
            <a:off x="1800082" y="1784986"/>
            <a:ext cx="287972" cy="836332"/>
          </a:xfrm>
          <a:custGeom>
            <a:avLst/>
            <a:gdLst/>
            <a:ahLst/>
            <a:cxnLst/>
            <a:rect l="l" t="t" r="r" b="b"/>
            <a:pathLst>
              <a:path w="287972" h="836332">
                <a:moveTo>
                  <a:pt x="30729" y="55075"/>
                </a:moveTo>
                <a:cubicBezTo>
                  <a:pt x="42478" y="40106"/>
                  <a:pt x="57261" y="27376"/>
                  <a:pt x="74493" y="17880"/>
                </a:cubicBezTo>
                <a:cubicBezTo>
                  <a:pt x="97470" y="5219"/>
                  <a:pt x="122980" y="-693"/>
                  <a:pt x="148292" y="64"/>
                </a:cubicBezTo>
                <a:cubicBezTo>
                  <a:pt x="173603" y="822"/>
                  <a:pt x="198714" y="8247"/>
                  <a:pt x="220893" y="22259"/>
                </a:cubicBezTo>
                <a:cubicBezTo>
                  <a:pt x="261840" y="48130"/>
                  <a:pt x="286805" y="92672"/>
                  <a:pt x="287621" y="140576"/>
                </a:cubicBezTo>
                <a:lnTo>
                  <a:pt x="287972" y="140576"/>
                </a:lnTo>
                <a:lnTo>
                  <a:pt x="287972" y="752171"/>
                </a:lnTo>
                <a:lnTo>
                  <a:pt x="287091" y="752171"/>
                </a:lnTo>
                <a:cubicBezTo>
                  <a:pt x="287327" y="779980"/>
                  <a:pt x="272899" y="806109"/>
                  <a:pt x="248733" y="821844"/>
                </a:cubicBezTo>
                <a:cubicBezTo>
                  <a:pt x="221789" y="839389"/>
                  <a:pt x="187151" y="841125"/>
                  <a:pt x="158504" y="826368"/>
                </a:cubicBezTo>
                <a:cubicBezTo>
                  <a:pt x="134819" y="814168"/>
                  <a:pt x="118430" y="792350"/>
                  <a:pt x="116163" y="766892"/>
                </a:cubicBezTo>
                <a:lnTo>
                  <a:pt x="111480" y="734732"/>
                </a:lnTo>
                <a:lnTo>
                  <a:pt x="111480" y="300602"/>
                </a:lnTo>
                <a:cubicBezTo>
                  <a:pt x="111480" y="292074"/>
                  <a:pt x="114937" y="284352"/>
                  <a:pt x="120526" y="278763"/>
                </a:cubicBezTo>
                <a:cubicBezTo>
                  <a:pt x="126115" y="273174"/>
                  <a:pt x="133837" y="269717"/>
                  <a:pt x="142365" y="269717"/>
                </a:cubicBezTo>
                <a:cubicBezTo>
                  <a:pt x="159423" y="269717"/>
                  <a:pt x="173251" y="283545"/>
                  <a:pt x="173251" y="300602"/>
                </a:cubicBezTo>
                <a:lnTo>
                  <a:pt x="173251" y="751930"/>
                </a:lnTo>
                <a:cubicBezTo>
                  <a:pt x="173648" y="760601"/>
                  <a:pt x="179233" y="768379"/>
                  <a:pt x="187804" y="772291"/>
                </a:cubicBezTo>
                <a:cubicBezTo>
                  <a:pt x="196159" y="776105"/>
                  <a:pt x="206075" y="775650"/>
                  <a:pt x="213975" y="771093"/>
                </a:cubicBezTo>
                <a:cubicBezTo>
                  <a:pt x="221241" y="766901"/>
                  <a:pt x="225775" y="759840"/>
                  <a:pt x="226208" y="752171"/>
                </a:cubicBezTo>
                <a:lnTo>
                  <a:pt x="226201" y="752171"/>
                </a:lnTo>
                <a:lnTo>
                  <a:pt x="226201" y="148909"/>
                </a:lnTo>
                <a:lnTo>
                  <a:pt x="225816" y="148886"/>
                </a:lnTo>
                <a:cubicBezTo>
                  <a:pt x="227602" y="119067"/>
                  <a:pt x="213026" y="90638"/>
                  <a:pt x="187772" y="74682"/>
                </a:cubicBezTo>
                <a:cubicBezTo>
                  <a:pt x="162518" y="58727"/>
                  <a:pt x="130584" y="57771"/>
                  <a:pt x="104421" y="72189"/>
                </a:cubicBezTo>
                <a:cubicBezTo>
                  <a:pt x="78258" y="86606"/>
                  <a:pt x="62009" y="114114"/>
                  <a:pt x="62009" y="143986"/>
                </a:cubicBezTo>
                <a:lnTo>
                  <a:pt x="61771" y="143986"/>
                </a:lnTo>
                <a:lnTo>
                  <a:pt x="61771" y="393381"/>
                </a:lnTo>
                <a:lnTo>
                  <a:pt x="58623" y="371761"/>
                </a:lnTo>
                <a:lnTo>
                  <a:pt x="0" y="450367"/>
                </a:lnTo>
                <a:lnTo>
                  <a:pt x="0" y="132171"/>
                </a:lnTo>
                <a:lnTo>
                  <a:pt x="999" y="132171"/>
                </a:lnTo>
                <a:cubicBezTo>
                  <a:pt x="2830" y="103721"/>
                  <a:pt x="13525" y="76996"/>
                  <a:pt x="30729" y="550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xmlns="" id="{6107BD3D-8A1C-436E-A760-96646492D1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12690" y="2236429"/>
          <a:ext cx="2341494" cy="41951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1494">
                  <a:extLst>
                    <a:ext uri="{9D8B030D-6E8A-4147-A177-3AD203B41FA5}">
                      <a16:colId xmlns:a16="http://schemas.microsoft.com/office/drawing/2014/main" xmlns="" val="3111231153"/>
                    </a:ext>
                  </a:extLst>
                </a:gridCol>
              </a:tblGrid>
              <a:tr h="2142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0090384"/>
                  </a:ext>
                </a:extLst>
              </a:tr>
              <a:tr h="6428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02</a:t>
                      </a:r>
                      <a:endParaRPr lang="ko-KR" altLang="en-US" sz="3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8334457"/>
                  </a:ext>
                </a:extLst>
              </a:tr>
              <a:tr h="13819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備審資料</a:t>
                      </a:r>
                      <a:endParaRPr lang="en-US" altLang="zh-TW" sz="24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審查</a:t>
                      </a:r>
                      <a:endParaRPr lang="en-US" altLang="zh-TW" sz="24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（</a:t>
                      </a:r>
                      <a:r>
                        <a:rPr lang="zh-TW" altLang="zh-TW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學習歷程資料</a:t>
                      </a:r>
                      <a:r>
                        <a:rPr lang="zh-TW" altLang="en-US" sz="12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Arial" pitchFamily="34" charset="0"/>
                        </a:rPr>
                        <a:t>審查）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5037199"/>
                  </a:ext>
                </a:extLst>
              </a:tr>
              <a:tr h="1956128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en-US" altLang="zh-TW" sz="88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20</a:t>
                      </a:r>
                      <a:r>
                        <a:rPr lang="en-US" altLang="zh-TW" sz="4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%</a:t>
                      </a:r>
                      <a:endParaRPr lang="ko-KR" altLang="en-US" sz="4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lnL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0662451"/>
                  </a:ext>
                </a:extLst>
              </a:tr>
            </a:tbl>
          </a:graphicData>
        </a:graphic>
      </p:graphicFrame>
      <p:sp>
        <p:nvSpPr>
          <p:cNvPr id="11" name="Block Arc 14">
            <a:extLst>
              <a:ext uri="{FF2B5EF4-FFF2-40B4-BE49-F238E27FC236}">
                <a16:creationId xmlns:a16="http://schemas.microsoft.com/office/drawing/2014/main" xmlns="" id="{2A410D38-A92A-4D4F-83BE-796486180D94}"/>
              </a:ext>
            </a:extLst>
          </p:cNvPr>
          <p:cNvSpPr>
            <a:spLocks noChangeAspect="1"/>
          </p:cNvSpPr>
          <p:nvPr/>
        </p:nvSpPr>
        <p:spPr>
          <a:xfrm rot="2700000">
            <a:off x="7689984" y="1826402"/>
            <a:ext cx="287972" cy="836332"/>
          </a:xfrm>
          <a:custGeom>
            <a:avLst/>
            <a:gdLst/>
            <a:ahLst/>
            <a:cxnLst/>
            <a:rect l="l" t="t" r="r" b="b"/>
            <a:pathLst>
              <a:path w="287972" h="836332">
                <a:moveTo>
                  <a:pt x="30729" y="55075"/>
                </a:moveTo>
                <a:cubicBezTo>
                  <a:pt x="42478" y="40106"/>
                  <a:pt x="57261" y="27376"/>
                  <a:pt x="74493" y="17880"/>
                </a:cubicBezTo>
                <a:cubicBezTo>
                  <a:pt x="97470" y="5219"/>
                  <a:pt x="122980" y="-693"/>
                  <a:pt x="148292" y="64"/>
                </a:cubicBezTo>
                <a:cubicBezTo>
                  <a:pt x="173603" y="822"/>
                  <a:pt x="198714" y="8247"/>
                  <a:pt x="220893" y="22259"/>
                </a:cubicBezTo>
                <a:cubicBezTo>
                  <a:pt x="261840" y="48130"/>
                  <a:pt x="286805" y="92672"/>
                  <a:pt x="287621" y="140576"/>
                </a:cubicBezTo>
                <a:lnTo>
                  <a:pt x="287972" y="140576"/>
                </a:lnTo>
                <a:lnTo>
                  <a:pt x="287972" y="752171"/>
                </a:lnTo>
                <a:lnTo>
                  <a:pt x="287091" y="752171"/>
                </a:lnTo>
                <a:cubicBezTo>
                  <a:pt x="287327" y="779980"/>
                  <a:pt x="272899" y="806109"/>
                  <a:pt x="248733" y="821844"/>
                </a:cubicBezTo>
                <a:cubicBezTo>
                  <a:pt x="221789" y="839389"/>
                  <a:pt x="187151" y="841125"/>
                  <a:pt x="158504" y="826368"/>
                </a:cubicBezTo>
                <a:cubicBezTo>
                  <a:pt x="134819" y="814168"/>
                  <a:pt x="118430" y="792350"/>
                  <a:pt x="116163" y="766892"/>
                </a:cubicBezTo>
                <a:lnTo>
                  <a:pt x="111480" y="734732"/>
                </a:lnTo>
                <a:lnTo>
                  <a:pt x="111480" y="300602"/>
                </a:lnTo>
                <a:cubicBezTo>
                  <a:pt x="111480" y="292074"/>
                  <a:pt x="114937" y="284352"/>
                  <a:pt x="120526" y="278763"/>
                </a:cubicBezTo>
                <a:cubicBezTo>
                  <a:pt x="126115" y="273174"/>
                  <a:pt x="133837" y="269717"/>
                  <a:pt x="142365" y="269717"/>
                </a:cubicBezTo>
                <a:cubicBezTo>
                  <a:pt x="159423" y="269717"/>
                  <a:pt x="173251" y="283545"/>
                  <a:pt x="173251" y="300602"/>
                </a:cubicBezTo>
                <a:lnTo>
                  <a:pt x="173251" y="751930"/>
                </a:lnTo>
                <a:cubicBezTo>
                  <a:pt x="173648" y="760601"/>
                  <a:pt x="179233" y="768379"/>
                  <a:pt x="187804" y="772291"/>
                </a:cubicBezTo>
                <a:cubicBezTo>
                  <a:pt x="196159" y="776105"/>
                  <a:pt x="206075" y="775650"/>
                  <a:pt x="213975" y="771093"/>
                </a:cubicBezTo>
                <a:cubicBezTo>
                  <a:pt x="221241" y="766901"/>
                  <a:pt x="225775" y="759840"/>
                  <a:pt x="226208" y="752171"/>
                </a:cubicBezTo>
                <a:lnTo>
                  <a:pt x="226201" y="752171"/>
                </a:lnTo>
                <a:lnTo>
                  <a:pt x="226201" y="148909"/>
                </a:lnTo>
                <a:lnTo>
                  <a:pt x="225816" y="148886"/>
                </a:lnTo>
                <a:cubicBezTo>
                  <a:pt x="227602" y="119067"/>
                  <a:pt x="213026" y="90638"/>
                  <a:pt x="187772" y="74682"/>
                </a:cubicBezTo>
                <a:cubicBezTo>
                  <a:pt x="162518" y="58727"/>
                  <a:pt x="130584" y="57771"/>
                  <a:pt x="104421" y="72189"/>
                </a:cubicBezTo>
                <a:cubicBezTo>
                  <a:pt x="78258" y="86606"/>
                  <a:pt x="62009" y="114114"/>
                  <a:pt x="62009" y="143986"/>
                </a:cubicBezTo>
                <a:lnTo>
                  <a:pt x="61771" y="143986"/>
                </a:lnTo>
                <a:lnTo>
                  <a:pt x="61771" y="393381"/>
                </a:lnTo>
                <a:lnTo>
                  <a:pt x="58623" y="371761"/>
                </a:lnTo>
                <a:lnTo>
                  <a:pt x="0" y="450367"/>
                </a:lnTo>
                <a:lnTo>
                  <a:pt x="0" y="132171"/>
                </a:lnTo>
                <a:lnTo>
                  <a:pt x="999" y="132171"/>
                </a:lnTo>
                <a:cubicBezTo>
                  <a:pt x="2830" y="103721"/>
                  <a:pt x="13525" y="76996"/>
                  <a:pt x="30729" y="5507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413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15960" y="1052409"/>
          <a:ext cx="9093283" cy="54828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44175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6718177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  <a:gridCol w="1330931">
                  <a:extLst>
                    <a:ext uri="{9D8B030D-6E8A-4147-A177-3AD203B41FA5}">
                      <a16:colId xmlns:a16="http://schemas.microsoft.com/office/drawing/2014/main" xmlns="" val="3245536203"/>
                    </a:ext>
                  </a:extLst>
                </a:gridCol>
              </a:tblGrid>
              <a:tr h="37633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占比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897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1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專題實作及實習科目學習成果</a:t>
                      </a:r>
                      <a:endParaRPr lang="zh-TW" altLang="en-US" sz="2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4000" dirty="0"/>
                        <a:t>20</a:t>
                      </a:r>
                      <a:r>
                        <a:rPr lang="en-US" altLang="zh-TW" sz="2000" dirty="0"/>
                        <a:t>%</a:t>
                      </a:r>
                      <a:endParaRPr lang="zh-TW" altLang="en-US" sz="4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9504440"/>
                  </a:ext>
                </a:extLst>
              </a:tr>
              <a:tr h="7816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2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修課記錄</a:t>
                      </a: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marL="0" marR="0" lvl="0" indent="0" algn="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en-US" altLang="zh-TW" sz="2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zh-TW" altLang="en-US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zh-TW" altLang="en-US" sz="4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987863472"/>
                  </a:ext>
                </a:extLst>
              </a:tr>
              <a:tr h="7816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3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課程學習成果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24129233"/>
                  </a:ext>
                </a:extLst>
              </a:tr>
              <a:tr h="7816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4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多元表現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58490502"/>
                  </a:ext>
                </a:extLst>
              </a:tr>
              <a:tr h="89740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5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dirty="0"/>
                        <a:t>學習歷程自述</a:t>
                      </a:r>
                      <a:endParaRPr lang="en-US" altLang="zh-TW" sz="2800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82434637"/>
                  </a:ext>
                </a:extLst>
              </a:tr>
              <a:tr h="7816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其他有利審查資料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r"/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50351416"/>
                  </a:ext>
                </a:extLst>
              </a:tr>
            </a:tbl>
          </a:graphicData>
        </a:graphic>
      </p:graphicFrame>
      <p:sp>
        <p:nvSpPr>
          <p:cNvPr id="8" name="Text Placeholder 1">
            <a:extLst>
              <a:ext uri="{FF2B5EF4-FFF2-40B4-BE49-F238E27FC236}">
                <a16:creationId xmlns:a16="http://schemas.microsoft.com/office/drawing/2014/main" xmlns="" id="{B29431B6-5FF5-47B3-935C-93AD65BDA3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30" y="14391"/>
            <a:ext cx="11573197" cy="1223071"/>
          </a:xfrm>
        </p:spPr>
        <p:txBody>
          <a:bodyPr/>
          <a:lstStyle/>
          <a:p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備審資料繳交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上傳</a:t>
            </a:r>
            <a:r>
              <a: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</a:t>
            </a:r>
            <a:endParaRPr 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416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5457"/>
              </p:ext>
            </p:extLst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900971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  <a:gridCol w="1781950">
                  <a:extLst>
                    <a:ext uri="{9D8B030D-6E8A-4147-A177-3AD203B41FA5}">
                      <a16:colId xmlns:a16="http://schemas.microsoft.com/office/drawing/2014/main" xmlns="" val="3245536203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占比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1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專題實作及實習科目學習成果</a:t>
                      </a:r>
                      <a:endParaRPr lang="zh-TW" altLang="en-US" sz="2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4000" dirty="0"/>
                        <a:t>20</a:t>
                      </a:r>
                      <a:r>
                        <a:rPr lang="en-US" altLang="zh-TW" sz="2000" dirty="0"/>
                        <a:t>%</a:t>
                      </a:r>
                      <a:endParaRPr lang="zh-TW" altLang="en-US" sz="4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9504440"/>
                  </a:ext>
                </a:extLst>
              </a:tr>
            </a:tbl>
          </a:graphicData>
        </a:graphic>
      </p:graphicFrame>
      <p:pic>
        <p:nvPicPr>
          <p:cNvPr id="7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F60033FD-D6C5-4F81-AB55-C65585E45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817" y="2192057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F9EB94AF-5062-4F85-988E-4FD9606DB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817" y="3383614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5DA9D123-AA4D-4E22-8F8D-0E7851142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817" y="457517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8B95D11-1999-4161-A274-87C37BC534BC}"/>
              </a:ext>
            </a:extLst>
          </p:cNvPr>
          <p:cNvSpPr/>
          <p:nvPr/>
        </p:nvSpPr>
        <p:spPr>
          <a:xfrm>
            <a:off x="2162520" y="1727903"/>
            <a:ext cx="96600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高中職期間之專題製作、成果展現</a:t>
            </a:r>
          </a:p>
          <a:p>
            <a:pPr>
              <a:lnSpc>
                <a:spcPct val="200000"/>
              </a:lnSpc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高中職期間任何學期之作業、報告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200000"/>
              </a:lnSpc>
            </a:pPr>
            <a:r>
              <a:rPr lang="zh-TW" altLang="en-US" sz="4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高中職各場域之實習、實驗、實作成果</a:t>
            </a:r>
            <a:endParaRPr lang="en-US" altLang="zh-TW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7648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xmlns="" id="{00D9038D-50DF-4F64-A3DC-1F82930F9F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662739"/>
              </p:ext>
            </p:extLst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900971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  <a:gridCol w="1781950">
                  <a:extLst>
                    <a:ext uri="{9D8B030D-6E8A-4147-A177-3AD203B41FA5}">
                      <a16:colId xmlns:a16="http://schemas.microsoft.com/office/drawing/2014/main" xmlns="" val="3245536203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占比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1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專題實作及實習科目學習成果</a:t>
                      </a:r>
                      <a:endParaRPr lang="zh-TW" altLang="en-US" sz="2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4000" dirty="0"/>
                        <a:t>20</a:t>
                      </a:r>
                      <a:r>
                        <a:rPr lang="en-US" altLang="zh-TW" sz="2000" dirty="0"/>
                        <a:t>%</a:t>
                      </a:r>
                      <a:endParaRPr lang="zh-TW" altLang="en-US" sz="4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9504440"/>
                  </a:ext>
                </a:extLst>
              </a:tr>
            </a:tbl>
          </a:graphicData>
        </a:graphic>
      </p:graphicFrame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9284AC09-019B-48FC-B240-C01BC5CC3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5" y="1450643"/>
            <a:ext cx="3746500" cy="5207000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D87FC4A5-E978-4D4F-AC46-382E19672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452" y="1450643"/>
            <a:ext cx="3759200" cy="5181599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xmlns="" id="{9389B3C1-FC5E-4040-8C8C-FF3572C1D7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719" y="1450643"/>
            <a:ext cx="3759200" cy="5181599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sp>
        <p:nvSpPr>
          <p:cNvPr id="2" name="圓角矩形 1"/>
          <p:cNvSpPr/>
          <p:nvPr/>
        </p:nvSpPr>
        <p:spPr>
          <a:xfrm>
            <a:off x="4356100" y="1770888"/>
            <a:ext cx="2578608" cy="31089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564445" y="1639824"/>
            <a:ext cx="2578608" cy="31089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8165980" y="1639824"/>
            <a:ext cx="2578608" cy="31089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6028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2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修課記錄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987863472"/>
                  </a:ext>
                </a:extLst>
              </a:tr>
            </a:tbl>
          </a:graphicData>
        </a:graphic>
      </p:graphicFrame>
      <p:sp>
        <p:nvSpPr>
          <p:cNvPr id="7" name="矩形 6">
            <a:extLst>
              <a:ext uri="{FF2B5EF4-FFF2-40B4-BE49-F238E27FC236}">
                <a16:creationId xmlns:a16="http://schemas.microsoft.com/office/drawing/2014/main" xmlns="" id="{DCDB9159-EFAA-443B-A4AF-BEC995EC5F1B}"/>
              </a:ext>
            </a:extLst>
          </p:cNvPr>
          <p:cNvSpPr/>
          <p:nvPr/>
        </p:nvSpPr>
        <p:spPr>
          <a:xfrm>
            <a:off x="2105697" y="1751890"/>
            <a:ext cx="8039629" cy="3280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修課記錄綜合評量</a:t>
            </a:r>
            <a:endParaRPr lang="en-US" altLang="zh-TW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審查重點：英語文、國語文</a:t>
            </a:r>
          </a:p>
          <a:p>
            <a:pPr>
              <a:lnSpc>
                <a:spcPct val="150000"/>
              </a:lnSpc>
            </a:pP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綜合活動領域、整體表現</a:t>
            </a:r>
          </a:p>
        </p:txBody>
      </p:sp>
      <p:pic>
        <p:nvPicPr>
          <p:cNvPr id="9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612B7557-175E-4A93-BA4B-87F1237C8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951" y="2088362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2B354B93-60D9-4824-B3E2-F5CAA460A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950" y="311388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7EF46641-302C-465B-9499-0F82CBA44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949" y="4247100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270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3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3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課程學習成果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24129233"/>
                  </a:ext>
                </a:extLst>
              </a:tr>
            </a:tbl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xmlns="" id="{A77AFD8B-D324-45E2-BF15-35509F202C6C}"/>
              </a:ext>
            </a:extLst>
          </p:cNvPr>
          <p:cNvSpPr/>
          <p:nvPr/>
        </p:nvSpPr>
        <p:spPr>
          <a:xfrm>
            <a:off x="1720208" y="2153131"/>
            <a:ext cx="102530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對於學習成果內容的完整性及豐富程度進行評分</a:t>
            </a:r>
            <a:endParaRPr lang="zh-TW" altLang="en-US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47DAE832-E9D0-4C36-A26B-5E54150BF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660" y="215313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C39A1560-7334-41D4-A339-98B886997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98" y="437928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1C878B5-F2F0-4D2A-BDA7-65E40441D99C}"/>
              </a:ext>
            </a:extLst>
          </p:cNvPr>
          <p:cNvSpPr/>
          <p:nvPr/>
        </p:nvSpPr>
        <p:spPr>
          <a:xfrm>
            <a:off x="1587383" y="4303780"/>
            <a:ext cx="1025305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成果作品重質不重量，重視成果的歷程與反思；若為小組團體成果或作品，請務必敘明負責部分或個人貢獻。</a:t>
            </a:r>
          </a:p>
        </p:txBody>
      </p:sp>
    </p:spTree>
    <p:extLst>
      <p:ext uri="{BB962C8B-B14F-4D97-AF65-F5344CB8AC3E}">
        <p14:creationId xmlns:p14="http://schemas.microsoft.com/office/powerpoint/2010/main" val="2726872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4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3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多元表現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58490502"/>
                  </a:ext>
                </a:extLst>
              </a:tr>
            </a:tbl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xmlns="" id="{A688533E-62B8-40DC-909F-1E0C25B3B197}"/>
              </a:ext>
            </a:extLst>
          </p:cNvPr>
          <p:cNvSpPr/>
          <p:nvPr/>
        </p:nvSpPr>
        <p:spPr>
          <a:xfrm>
            <a:off x="1654312" y="2117508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社團活動經驗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29818F83-CBBC-4C18-AAF2-A3514DB42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2357310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29C8E619-A966-4995-A651-F060D724D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3240215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F0EC5EBA-18BD-492D-B770-2A9D822A6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67" y="414713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3E13A84-7892-45ED-87E5-CD2CE3664701}"/>
              </a:ext>
            </a:extLst>
          </p:cNvPr>
          <p:cNvSpPr/>
          <p:nvPr/>
        </p:nvSpPr>
        <p:spPr>
          <a:xfrm>
            <a:off x="1654312" y="3029532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服務學習經驗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743FF29C-0707-4CC9-AF3E-54531873F848}"/>
              </a:ext>
            </a:extLst>
          </p:cNvPr>
          <p:cNvSpPr/>
          <p:nvPr/>
        </p:nvSpPr>
        <p:spPr>
          <a:xfrm>
            <a:off x="1654312" y="3886273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檢定證照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369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3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多元表現（社團活動、服務學習）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24129233"/>
                  </a:ext>
                </a:extLst>
              </a:tr>
            </a:tbl>
          </a:graphicData>
        </a:graphic>
      </p:graphicFrame>
      <p:pic>
        <p:nvPicPr>
          <p:cNvPr id="6" name="圖片 5" descr="C:\Users\Professor Lin\Desktop\162221399076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95" y="1565239"/>
            <a:ext cx="4951696" cy="5177306"/>
          </a:xfrm>
          <a:prstGeom prst="rect">
            <a:avLst/>
          </a:prstGeom>
          <a:ln w="38100" cap="sq">
            <a:solidFill>
              <a:srgbClr val="005ED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圖片 7" descr="C:\Users\Professor Lin\Desktop\162221400843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618" y="1565239"/>
            <a:ext cx="4581238" cy="5177306"/>
          </a:xfrm>
          <a:prstGeom prst="rect">
            <a:avLst/>
          </a:prstGeom>
          <a:ln w="38100" cap="sq">
            <a:solidFill>
              <a:srgbClr val="005ED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圓角矩形 1"/>
          <p:cNvSpPr/>
          <p:nvPr/>
        </p:nvSpPr>
        <p:spPr>
          <a:xfrm>
            <a:off x="1237673" y="1662545"/>
            <a:ext cx="1477818" cy="1939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1500909" y="1953815"/>
            <a:ext cx="882073" cy="18751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橢圓 3"/>
          <p:cNvSpPr/>
          <p:nvPr/>
        </p:nvSpPr>
        <p:spPr>
          <a:xfrm>
            <a:off x="7721600" y="5430982"/>
            <a:ext cx="286327" cy="32327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171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4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36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多元表現（檢定證照）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58490502"/>
                  </a:ext>
                </a:extLst>
              </a:tr>
            </a:tbl>
          </a:graphicData>
        </a:graphic>
      </p:graphicFrame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7F96EB2A-6290-4633-BB51-D42FB7D1C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67" y="1413366"/>
            <a:ext cx="3933793" cy="5295752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2E890151-391B-4B16-96CE-6DC3600B7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65" y="1458064"/>
            <a:ext cx="3826477" cy="5251054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D1F9DE2C-29D8-447C-B6DF-2A45132315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47" y="1458064"/>
            <a:ext cx="3590699" cy="5173361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16423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5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學習歷程自述</a:t>
                      </a:r>
                      <a:endParaRPr lang="en-US" altLang="zh-TW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82434637"/>
                  </a:ext>
                </a:extLst>
              </a:tr>
            </a:tbl>
          </a:graphicData>
        </a:graphic>
      </p:graphicFrame>
      <p:sp>
        <p:nvSpPr>
          <p:cNvPr id="3" name="圓角矩形 2"/>
          <p:cNvSpPr/>
          <p:nvPr/>
        </p:nvSpPr>
        <p:spPr>
          <a:xfrm>
            <a:off x="9156700" y="4343400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10612966" y="2785533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3005667" y="3310467"/>
            <a:ext cx="643466" cy="13546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3FC464B6-F551-47D2-B16B-8F2C3B45A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2357310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3A26D0C8-BE0B-43F4-A870-1C0C6E6A0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3240215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E42F7A88-2FC8-492D-8312-69EADCB45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67" y="414713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A901EDC9-8464-49D3-B025-823D8358528F}"/>
              </a:ext>
            </a:extLst>
          </p:cNvPr>
          <p:cNvSpPr/>
          <p:nvPr/>
        </p:nvSpPr>
        <p:spPr>
          <a:xfrm>
            <a:off x="1654312" y="2117508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學習歷程反思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6957F24-DAB7-4B4D-9DB6-9C87FF278926}"/>
              </a:ext>
            </a:extLst>
          </p:cNvPr>
          <p:cNvSpPr/>
          <p:nvPr/>
        </p:nvSpPr>
        <p:spPr>
          <a:xfrm>
            <a:off x="1654312" y="3025256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就讀動機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4639CEA-C928-40D4-9E9A-477B0C56734B}"/>
              </a:ext>
            </a:extLst>
          </p:cNvPr>
          <p:cNvSpPr/>
          <p:nvPr/>
        </p:nvSpPr>
        <p:spPr>
          <a:xfrm>
            <a:off x="1654312" y="3991614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未來學習計畫與生涯規劃</a:t>
            </a:r>
            <a:endParaRPr lang="en-US" altLang="zh-TW" sz="4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72870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dirty="0"/>
                        <a:t>5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學習歷程自述</a:t>
                      </a:r>
                      <a:endParaRPr lang="en-US" altLang="zh-TW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82434637"/>
                  </a:ext>
                </a:extLst>
              </a:tr>
            </a:tbl>
          </a:graphicData>
        </a:graphic>
      </p:graphicFrame>
      <p:sp>
        <p:nvSpPr>
          <p:cNvPr id="3" name="圓角矩形 2"/>
          <p:cNvSpPr/>
          <p:nvPr/>
        </p:nvSpPr>
        <p:spPr>
          <a:xfrm>
            <a:off x="9156700" y="4343400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10612966" y="2785533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3005667" y="3310467"/>
            <a:ext cx="643466" cy="13546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xmlns="" id="{98F1B6C0-60FA-4D06-9707-BDC42F50E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3" y="1480008"/>
            <a:ext cx="3771900" cy="5110588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xmlns="" id="{6F5B568F-EFC5-4A30-B80C-3BCCB4739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664" y="1480008"/>
            <a:ext cx="3771900" cy="5040000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xmlns="" id="{F927A9DE-928A-4D0E-9805-4EE49767EB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567" y="1515302"/>
            <a:ext cx="3771900" cy="5040000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06598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507620"/>
              </p:ext>
            </p:extLst>
          </p:nvPr>
        </p:nvGraphicFramePr>
        <p:xfrm>
          <a:off x="1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4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其他有利審查文件</a:t>
                      </a:r>
                      <a:endParaRPr lang="en-US" altLang="zh-TW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82434637"/>
                  </a:ext>
                </a:extLst>
              </a:tr>
            </a:tbl>
          </a:graphicData>
        </a:graphic>
      </p:graphicFrame>
      <p:sp>
        <p:nvSpPr>
          <p:cNvPr id="3" name="圓角矩形 2"/>
          <p:cNvSpPr/>
          <p:nvPr/>
        </p:nvSpPr>
        <p:spPr>
          <a:xfrm>
            <a:off x="9156700" y="4343400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10612966" y="2785533"/>
            <a:ext cx="118533" cy="635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3005667" y="3310467"/>
            <a:ext cx="643466" cy="13546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3FC464B6-F551-47D2-B16B-8F2C3B45A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2357310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3A26D0C8-BE0B-43F4-A870-1C0C6E6A0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86" y="3240215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E42F7A88-2FC8-492D-8312-69EADCB45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67" y="4147131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A901EDC9-8464-49D3-B025-823D8358528F}"/>
              </a:ext>
            </a:extLst>
          </p:cNvPr>
          <p:cNvSpPr/>
          <p:nvPr/>
        </p:nvSpPr>
        <p:spPr>
          <a:xfrm>
            <a:off x="1654312" y="2117508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參賽證明</a:t>
            </a:r>
            <a:endParaRPr lang="en-US" altLang="zh-TW" sz="4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76957F24-DAB7-4B4D-9DB6-9C87FF278926}"/>
              </a:ext>
            </a:extLst>
          </p:cNvPr>
          <p:cNvSpPr/>
          <p:nvPr/>
        </p:nvSpPr>
        <p:spPr>
          <a:xfrm>
            <a:off x="1654312" y="3025256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獲獎證明</a:t>
            </a:r>
            <a:endParaRPr lang="en-US" altLang="zh-TW" sz="4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4639CEA-C928-40D4-9E9A-477B0C56734B}"/>
              </a:ext>
            </a:extLst>
          </p:cNvPr>
          <p:cNvSpPr/>
          <p:nvPr/>
        </p:nvSpPr>
        <p:spPr>
          <a:xfrm>
            <a:off x="1654312" y="3991614"/>
            <a:ext cx="10133217" cy="983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擔任幹部證明</a:t>
            </a:r>
            <a:endParaRPr lang="en-US" altLang="zh-TW" sz="4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Picture 4" descr="http://9.share.photo.xuite.net/saburo101/19ee9f7/9338581/404098850_m.jpg">
            <a:extLst>
              <a:ext uri="{FF2B5EF4-FFF2-40B4-BE49-F238E27FC236}">
                <a16:creationId xmlns:a16="http://schemas.microsoft.com/office/drawing/2014/main" xmlns="" id="{F54C7773-2EF7-4379-B8F6-7FE0E274B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66" y="5127036"/>
            <a:ext cx="619723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3656441-C053-4894-8704-6B7546C276DA}"/>
              </a:ext>
            </a:extLst>
          </p:cNvPr>
          <p:cNvSpPr/>
          <p:nvPr/>
        </p:nvSpPr>
        <p:spPr>
          <a:xfrm>
            <a:off x="1654311" y="5220852"/>
            <a:ext cx="63914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其他英語文相關活動紀錄</a:t>
            </a:r>
          </a:p>
        </p:txBody>
      </p:sp>
    </p:spTree>
    <p:extLst>
      <p:ext uri="{BB962C8B-B14F-4D97-AF65-F5344CB8AC3E}">
        <p14:creationId xmlns:p14="http://schemas.microsoft.com/office/powerpoint/2010/main" val="2087945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D33EFF4A-15FB-4BF5-9BD4-0F1D3BC9F2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" y="0"/>
          <a:ext cx="12191999" cy="13774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0338">
                  <a:extLst>
                    <a:ext uri="{9D8B030D-6E8A-4147-A177-3AD203B41FA5}">
                      <a16:colId xmlns:a16="http://schemas.microsoft.com/office/drawing/2014/main" xmlns="" val="2141276168"/>
                    </a:ext>
                  </a:extLst>
                </a:gridCol>
                <a:gridCol w="10791661">
                  <a:extLst>
                    <a:ext uri="{9D8B030D-6E8A-4147-A177-3AD203B41FA5}">
                      <a16:colId xmlns:a16="http://schemas.microsoft.com/office/drawing/2014/main" xmlns="" val="155618429"/>
                    </a:ext>
                  </a:extLst>
                </a:gridCol>
              </a:tblGrid>
              <a:tr h="43252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項目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/>
                        <a:t>內  容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94910724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48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48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/>
                        <a:t>其他有利審查文件</a:t>
                      </a:r>
                      <a:endParaRPr lang="en-US" altLang="zh-TW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782434637"/>
                  </a:ext>
                </a:extLst>
              </a:tr>
            </a:tbl>
          </a:graphicData>
        </a:graphic>
      </p:graphicFrame>
      <p:sp>
        <p:nvSpPr>
          <p:cNvPr id="7" name="圓角矩形 6"/>
          <p:cNvSpPr/>
          <p:nvPr/>
        </p:nvSpPr>
        <p:spPr>
          <a:xfrm>
            <a:off x="5449455" y="2567709"/>
            <a:ext cx="757381" cy="22167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4909128" y="4973783"/>
            <a:ext cx="1537854" cy="16163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8497455" y="1874983"/>
            <a:ext cx="1537854" cy="16163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圓角矩形 16"/>
          <p:cNvSpPr/>
          <p:nvPr/>
        </p:nvSpPr>
        <p:spPr>
          <a:xfrm>
            <a:off x="2279621" y="1928093"/>
            <a:ext cx="1547091" cy="360217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9072880" y="2678545"/>
            <a:ext cx="294640" cy="812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橢圓 1"/>
          <p:cNvSpPr/>
          <p:nvPr/>
        </p:nvSpPr>
        <p:spPr>
          <a:xfrm>
            <a:off x="1816100" y="3767666"/>
            <a:ext cx="160867" cy="16933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2586567" y="5880099"/>
            <a:ext cx="135467" cy="1397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xmlns="" id="{FB09568F-BB6C-47B2-AF09-57A69661F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43" y="2003316"/>
            <a:ext cx="3844468" cy="4128940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82" y="1555750"/>
            <a:ext cx="3597947" cy="47625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3"/>
          <a:stretch/>
        </p:blipFill>
        <p:spPr>
          <a:xfrm>
            <a:off x="8587739" y="1555750"/>
            <a:ext cx="3484679" cy="486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129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DF8EF26-7AD5-4E7F-95B3-9A57CF80C483}"/>
              </a:ext>
            </a:extLst>
          </p:cNvPr>
          <p:cNvSpPr txBox="1"/>
          <p:nvPr/>
        </p:nvSpPr>
        <p:spPr>
          <a:xfrm>
            <a:off x="84839" y="2328076"/>
            <a:ext cx="12191999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4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嶺東科</a:t>
            </a:r>
            <a:r>
              <a:rPr lang="zh-TW" altLang="en-US" sz="4800" b="1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大應用外語系</a:t>
            </a:r>
            <a:endParaRPr lang="en-US" altLang="zh-TW" sz="48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algn="ctr"/>
            <a:r>
              <a:rPr lang="zh-TW" altLang="en-US" sz="4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預祝各位同學</a:t>
            </a:r>
            <a:r>
              <a:rPr lang="en-US" altLang="zh-TW" sz="4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112</a:t>
            </a:r>
            <a:r>
              <a:rPr lang="zh-TW" altLang="en-US" sz="48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年金榜題名</a:t>
            </a:r>
            <a:endParaRPr lang="ko-KR" altLang="en-US" sz="4800" b="1" dirty="0">
              <a:solidFill>
                <a:srgbClr val="7030A0"/>
              </a:solidFill>
              <a:latin typeface="微軟正黑體" panose="020B0604030504040204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56516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2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2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20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95959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3249</TotalTime>
  <Words>374</Words>
  <Application>Microsoft Office PowerPoint</Application>
  <PresentationFormat>自訂</PresentationFormat>
  <Paragraphs>108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16</vt:i4>
      </vt:variant>
    </vt:vector>
  </HeadingPairs>
  <TitlesOfParts>
    <vt:vector size="19" baseType="lpstr">
      <vt:lpstr>Cover and End Slide Master</vt:lpstr>
      <vt:lpstr>Contents Slide Master</vt:lpstr>
      <vt:lpstr>Section Break Slide Master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user</cp:lastModifiedBy>
  <cp:revision>184</cp:revision>
  <dcterms:created xsi:type="dcterms:W3CDTF">2020-01-20T05:08:25Z</dcterms:created>
  <dcterms:modified xsi:type="dcterms:W3CDTF">2023-05-16T08:24:19Z</dcterms:modified>
</cp:coreProperties>
</file>